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66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72" r:id="rId35"/>
    <p:sldId id="454" r:id="rId36"/>
    <p:sldId id="469" r:id="rId37"/>
    <p:sldId id="470" r:id="rId38"/>
    <p:sldId id="471" r:id="rId39"/>
    <p:sldId id="455" r:id="rId40"/>
    <p:sldId id="456" r:id="rId41"/>
    <p:sldId id="467" r:id="rId42"/>
    <p:sldId id="419" r:id="rId43"/>
    <p:sldId id="42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85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5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9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7/20/2015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7/20/2015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stackoverflow.com/a/2156568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04" y="3653333"/>
            <a:ext cx="4232250" cy="24547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13312" y="1198628"/>
            <a:ext cx="6391741" cy="1696972"/>
          </a:xfrm>
        </p:spPr>
        <p:txBody>
          <a:bodyPr>
            <a:normAutofit/>
          </a:bodyPr>
          <a:lstStyle/>
          <a:p>
            <a:r>
              <a:rPr lang="en-US" dirty="0" smtClean="0"/>
              <a:t>Entity Framework:</a:t>
            </a:r>
            <a:br>
              <a:rPr lang="en-US" dirty="0" smtClean="0"/>
            </a:br>
            <a:r>
              <a:rPr lang="en-US" dirty="0" smtClean="0"/>
              <a:t>Code First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12" y="1447800"/>
            <a:ext cx="2476500" cy="18088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579" y="5111670"/>
            <a:ext cx="1374333" cy="1211450"/>
          </a:xfrm>
          <a:prstGeom prst="roundRect">
            <a:avLst>
              <a:gd name="adj" fmla="val 3056"/>
            </a:avLst>
          </a:prstGeom>
          <a:ln w="28575">
            <a:solidFill>
              <a:schemeClr val="tx1">
                <a:lumMod val="50000"/>
              </a:schemeClr>
            </a:solidFill>
          </a:ln>
          <a:effectLst/>
        </p:spPr>
      </p:pic>
      <p:pic>
        <p:nvPicPr>
          <p:cNvPr id="18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4039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34650" y="3709278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example of domain class (model)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</a:t>
            </a:r>
            <a:r>
              <a:rPr lang="en-US" dirty="0" smtClean="0"/>
              <a:t>)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816020"/>
            <a:ext cx="105187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ICollection&lt;PostAnswer&gt; answers;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this.answers = new HashSet&lt;PostAnswer&gt;();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virtual ICollection&lt;PostAnswer&gt; Answers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this.answers;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this.answers =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PostType Type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42212" y="2362200"/>
            <a:ext cx="3505200" cy="891722"/>
          </a:xfrm>
          <a:prstGeom prst="wedgeRoundRectCallout">
            <a:avLst>
              <a:gd name="adj1" fmla="val -60159"/>
              <a:gd name="adj2" fmla="val 561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Prevents </a:t>
            </a:r>
            <a:endParaRPr lang="en-US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NullReferenceException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44776" y="3694083"/>
            <a:ext cx="2043271" cy="952854"/>
          </a:xfrm>
          <a:prstGeom prst="wedgeRoundRectCallout">
            <a:avLst>
              <a:gd name="adj1" fmla="val -83930"/>
              <a:gd name="adj2" fmla="val 281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80212" y="5867400"/>
            <a:ext cx="1905000" cy="465432"/>
          </a:xfrm>
          <a:prstGeom prst="wedgeRoundRectCallout">
            <a:avLst>
              <a:gd name="adj1" fmla="val -69375"/>
              <a:gd name="adj2" fmla="val -224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Enumeration</a:t>
            </a:r>
          </a:p>
        </p:txBody>
      </p:sp>
    </p:spTree>
    <p:extLst>
      <p:ext uri="{BB962C8B-B14F-4D97-AF65-F5344CB8AC3E}">
        <p14:creationId xmlns:p14="http://schemas.microsoft.com/office/powerpoint/2010/main" val="37572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953000"/>
            <a:ext cx="10721128" cy="820600"/>
          </a:xfrm>
        </p:spPr>
        <p:txBody>
          <a:bodyPr/>
          <a:lstStyle/>
          <a:p>
            <a:r>
              <a:rPr lang="en-US" dirty="0" smtClean="0"/>
              <a:t>Creating Domain Classes (Models)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399533" y="5754968"/>
            <a:ext cx="933663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84" y="1100576"/>
            <a:ext cx="5539528" cy="3467744"/>
          </a:xfrm>
          <a:prstGeom prst="roundRect">
            <a:avLst>
              <a:gd name="adj" fmla="val 53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4" y="744397"/>
            <a:ext cx="2945924" cy="2792889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4" y="2265304"/>
            <a:ext cx="2906754" cy="1438597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8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class that inherits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/>
            <a:r>
              <a:rPr lang="en-US" dirty="0" smtClean="0"/>
              <a:t>Manages model classes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DbSet&lt;T&gt;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Implements identity tracking, change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API for CRUD </a:t>
            </a:r>
            <a:r>
              <a:rPr lang="en-US" dirty="0" smtClean="0"/>
              <a:t>operations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r>
              <a:rPr lang="en-US" dirty="0" smtClean="0"/>
              <a:t>Recommended to be in a separate class library</a:t>
            </a:r>
          </a:p>
          <a:p>
            <a:pPr lvl="1"/>
            <a:r>
              <a:rPr lang="en-US" dirty="0" smtClean="0"/>
              <a:t>Don't forget to reference the Entity Framework library </a:t>
            </a:r>
          </a:p>
          <a:p>
            <a:pPr lvl="2"/>
            <a:r>
              <a:rPr lang="en-US" dirty="0" smtClean="0"/>
              <a:t>Use the NuGet package manager</a:t>
            </a:r>
          </a:p>
          <a:p>
            <a:r>
              <a:rPr lang="en-US" dirty="0" smtClean="0"/>
              <a:t>Use several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if you have too much models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/>
              <a:t>DbContext</a:t>
            </a:r>
            <a:r>
              <a:rPr lang="en-US" dirty="0" smtClean="0"/>
              <a:t>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DbSet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single entity type</a:t>
            </a:r>
          </a:p>
          <a:p>
            <a:r>
              <a:rPr lang="en-US" dirty="0" smtClean="0"/>
              <a:t>Set operations: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</a:p>
          <a:p>
            <a:r>
              <a:rPr lang="en-US" dirty="0" smtClean="0"/>
              <a:t>Use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query database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36" y="3429000"/>
            <a:ext cx="7708752" cy="164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1217612" y="5501775"/>
            <a:ext cx="960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noProof="1" smtClean="0"/>
              <a:t>DbContext</a:t>
            </a:r>
            <a:r>
              <a:rPr lang="en-US" dirty="0" smtClean="0"/>
              <a:t> Class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09636" y="1600200"/>
            <a:ext cx="103663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System.Data.Entity;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CodeFirst.Models;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DbSet&lt;Category&gt; Categories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DbSet&lt;PostAnswer&gt; PostAnswers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DbSet&lt;Tag&gt; Tags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Creating DbContext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066800"/>
            <a:ext cx="4762500" cy="3438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46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1219200"/>
            <a:ext cx="105156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new ForumContext();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category = new Category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"Database course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db.Categories.Add(category);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= new Post();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post.Content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"Please extend the 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post.Type = PostType.Normal;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post.Category = category;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db.Posts.Add(post);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db.SaveChanges();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925704"/>
            <a:ext cx="10721128" cy="820600"/>
          </a:xfrm>
        </p:spPr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721128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15" y="1158188"/>
            <a:ext cx="5347666" cy="3281952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132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800" noProof="1" smtClean="0"/>
              <a:t>Default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sz="3800" noProof="1" smtClean="0"/>
              <a:t> file contains link to default connection factory</a:t>
            </a:r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endParaRPr lang="en-US" dirty="0" smtClean="0"/>
          </a:p>
          <a:p>
            <a:endParaRPr lang="en-US" sz="3800" dirty="0" smtClean="0"/>
          </a:p>
          <a:p>
            <a:r>
              <a:rPr lang="en-US" sz="3800" dirty="0" smtClean="0"/>
              <a:t>Server name </a:t>
            </a:r>
            <a:r>
              <a:rPr lang="en-US" sz="3800" dirty="0"/>
              <a:t>by </a:t>
            </a:r>
            <a:r>
              <a:rPr lang="en-US" sz="3800" dirty="0" smtClean="0"/>
              <a:t>default: </a:t>
            </a:r>
          </a:p>
          <a:p>
            <a:pPr lvl="1"/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(localdb)\v11.0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noProof="1" smtClean="0"/>
              <a:t>or 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(localdb)\MSSQLLocalDB</a:t>
            </a:r>
          </a:p>
          <a:p>
            <a:r>
              <a:rPr lang="en-US" sz="3800" dirty="0" smtClean="0"/>
              <a:t>We can use VS server explorer to view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Data?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1828800"/>
            <a:ext cx="1051877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&lt;entityFramework&gt;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&lt;defaultConnectionFactory type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="System.Data.Entity.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Infrastructure.LocalDbConnectionFactory, EntityFramework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&lt;parameter value="v11.0"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&lt;/defaultConnectionFactory&gt;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&lt;/entityFramework&gt;</a:t>
            </a:r>
          </a:p>
        </p:txBody>
      </p:sp>
    </p:spTree>
    <p:extLst>
      <p:ext uri="{BB962C8B-B14F-4D97-AF65-F5344CB8AC3E}">
        <p14:creationId xmlns:p14="http://schemas.microsoft.com/office/powerpoint/2010/main" val="808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First, create a context constructor that calls the base constructor with connection name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Then add the connection string in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Connect to SQL Server?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3436" y="22453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ForumContext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base("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{ …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47599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&lt;connectionStrings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&lt;add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="ForumDb"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Source=.;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catalog=ForumDb;Integrated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Security=True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="System.Data.SqlClient"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connectionStrings&gt;</a:t>
            </a:r>
          </a:p>
        </p:txBody>
      </p:sp>
    </p:spTree>
    <p:extLst>
      <p:ext uri="{BB962C8B-B14F-4D97-AF65-F5344CB8AC3E}">
        <p14:creationId xmlns:p14="http://schemas.microsoft.com/office/powerpoint/2010/main" val="14177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EF Modelling Workflows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Code First Main Parts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Domain Classes (Models)</a:t>
            </a:r>
          </a:p>
          <a:p>
            <a:pPr marL="761946" lvl="1" indent="-457200">
              <a:lnSpc>
                <a:spcPts val="4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Database connection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Using Code First Migrations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Configuring Mappings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13" y="1079295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511" y="1107004"/>
            <a:ext cx="3429001" cy="442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56" y="4419600"/>
            <a:ext cx="2003978" cy="1766471"/>
          </a:xfrm>
          <a:prstGeom prst="roundRect">
            <a:avLst>
              <a:gd name="adj" fmla="val 3056"/>
            </a:avLst>
          </a:prstGeom>
          <a:ln w="28575">
            <a:solidFill>
              <a:schemeClr val="tx1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Connection Workflow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84212" y="1371600"/>
            <a:ext cx="10820400" cy="4845448"/>
            <a:chOff x="608012" y="1402953"/>
            <a:chExt cx="10820400" cy="4845448"/>
          </a:xfrm>
        </p:grpSpPr>
        <p:sp>
          <p:nvSpPr>
            <p:cNvPr id="5" name="Rounded Rectangle 4"/>
            <p:cNvSpPr/>
            <p:nvPr/>
          </p:nvSpPr>
          <p:spPr>
            <a:xfrm>
              <a:off x="836613" y="1402953"/>
              <a:ext cx="3095624" cy="1187848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Connection String Available?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8012" y="3746851"/>
              <a:ext cx="3552825" cy="1587149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 String</a:t>
              </a:r>
              <a:b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(SQL Server Express or Create Local DB)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27610" y="2892561"/>
              <a:ext cx="3048001" cy="799276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 Exists?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6" idx="0"/>
            </p:cNvCxnSpPr>
            <p:nvPr/>
          </p:nvCxnSpPr>
          <p:spPr>
            <a:xfrm>
              <a:off x="2384425" y="2590801"/>
              <a:ext cx="0" cy="115605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" idx="1"/>
            </p:cNvCxnSpPr>
            <p:nvPr/>
          </p:nvCxnSpPr>
          <p:spPr>
            <a:xfrm flipV="1">
              <a:off x="4160837" y="3292199"/>
              <a:ext cx="866773" cy="1248227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3"/>
              <a:endCxn id="7" idx="1"/>
            </p:cNvCxnSpPr>
            <p:nvPr/>
          </p:nvCxnSpPr>
          <p:spPr>
            <a:xfrm>
              <a:off x="3932237" y="1996877"/>
              <a:ext cx="1095373" cy="12953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332412" y="5181600"/>
              <a:ext cx="2496908" cy="1066801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Create Database</a:t>
              </a:r>
            </a:p>
          </p:txBody>
        </p:sp>
        <p:cxnSp>
          <p:nvCxnSpPr>
            <p:cNvPr id="25" name="Straight Arrow Connector 24"/>
            <p:cNvCxnSpPr>
              <a:stCxn id="7" idx="2"/>
              <a:endCxn id="24" idx="0"/>
            </p:cNvCxnSpPr>
            <p:nvPr/>
          </p:nvCxnSpPr>
          <p:spPr>
            <a:xfrm>
              <a:off x="6551611" y="3691837"/>
              <a:ext cx="29255" cy="1489763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8851218" y="4023622"/>
              <a:ext cx="2577194" cy="799274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Database</a:t>
              </a:r>
            </a:p>
          </p:txBody>
        </p:sp>
        <p:cxnSp>
          <p:nvCxnSpPr>
            <p:cNvPr id="30" name="Straight Arrow Connector 29"/>
            <p:cNvCxnSpPr>
              <a:stCxn id="7" idx="3"/>
              <a:endCxn id="29" idx="1"/>
            </p:cNvCxnSpPr>
            <p:nvPr/>
          </p:nvCxnSpPr>
          <p:spPr>
            <a:xfrm>
              <a:off x="8075611" y="3292199"/>
              <a:ext cx="775607" cy="11310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4" idx="3"/>
              <a:endCxn id="29" idx="1"/>
            </p:cNvCxnSpPr>
            <p:nvPr/>
          </p:nvCxnSpPr>
          <p:spPr>
            <a:xfrm flipV="1">
              <a:off x="7829320" y="4423259"/>
              <a:ext cx="1021898" cy="1291742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5412" y="2971800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41812" y="2118745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1278" y="4286148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67416" y="3323211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Connecting to LocalDB:</a:t>
            </a:r>
            <a:endParaRPr lang="en-US" noProof="1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stackoverflow.com/a/21565688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Connecting to LocalDB in Visual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824" t="4292" r="32413" b="9874"/>
          <a:stretch/>
        </p:blipFill>
        <p:spPr>
          <a:xfrm>
            <a:off x="8373529" y="1183360"/>
            <a:ext cx="3407294" cy="4786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75" t="9375" r="81250" b="48959"/>
          <a:stretch/>
        </p:blipFill>
        <p:spPr>
          <a:xfrm>
            <a:off x="875072" y="2727037"/>
            <a:ext cx="20574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8125" r="24374" b="19792"/>
          <a:stretch/>
        </p:blipFill>
        <p:spPr>
          <a:xfrm>
            <a:off x="3554046" y="2700130"/>
            <a:ext cx="4348429" cy="36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Change Database Connection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1" y="533400"/>
            <a:ext cx="5956663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26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ecture.tableau-noir.net/lecture/migrations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91" y="1143000"/>
            <a:ext cx="4993369" cy="3679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Code </a:t>
            </a:r>
            <a:r>
              <a:rPr lang="en-US" dirty="0" smtClean="0"/>
              <a:t>EF First </a:t>
            </a:r>
            <a:r>
              <a:rPr lang="en-US" dirty="0"/>
              <a:t>Migrations</a:t>
            </a:r>
          </a:p>
        </p:txBody>
      </p:sp>
    </p:spTree>
    <p:extLst>
      <p:ext uri="{BB962C8B-B14F-4D97-AF65-F5344CB8AC3E}">
        <p14:creationId xmlns:p14="http://schemas.microsoft.com/office/powerpoint/2010/main" val="26426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happens when we change our models?</a:t>
            </a:r>
          </a:p>
          <a:p>
            <a:pPr lvl="1"/>
            <a:r>
              <a:rPr lang="en-US" dirty="0" smtClean="0"/>
              <a:t>Entity Framework compares our model with the model from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__MigrationHistory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table in the DB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default Entity Framework only creates the database</a:t>
            </a:r>
          </a:p>
          <a:p>
            <a:pPr lvl="1"/>
            <a:r>
              <a:rPr lang="en-US" dirty="0" smtClean="0"/>
              <a:t>EF doesn't do any schema changes after that</a:t>
            </a:r>
          </a:p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Code First Migrations</a:t>
            </a:r>
            <a:r>
              <a:rPr lang="en-US" dirty="0" smtClean="0"/>
              <a:t> we can handle differences between models and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Domain Classes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6" y="2874469"/>
            <a:ext cx="8689976" cy="151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5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Code First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Open Package Manager Console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Run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Enable-Migrations</a:t>
            </a:r>
            <a:r>
              <a:rPr lang="en-US" dirty="0" smtClean="0"/>
              <a:t> command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This will create some initial jumpstart code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-EnableAutomaticMigrations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auto migrations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Two types of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Automatic migrations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AutomaticMigrationsEnabled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Code-based (providing full control)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Separate C# code file for every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CreateDatabaseIfNotExists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Default migration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DropCreateDatabaseIfModelChanges</a:t>
            </a:r>
          </a:p>
          <a:p>
            <a:pPr lvl="1"/>
            <a:r>
              <a:rPr lang="en-US" dirty="0" smtClean="0"/>
              <a:t>We lose all the data when the model changes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DropCreateDatabaseAlways</a:t>
            </a:r>
          </a:p>
          <a:p>
            <a:pPr lvl="1"/>
            <a:r>
              <a:rPr lang="en-US" dirty="0" smtClean="0"/>
              <a:t>Great for automated integration testing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MigrateDatabaseToLatestVersion</a:t>
            </a:r>
          </a:p>
          <a:p>
            <a:pPr lvl="1"/>
            <a:r>
              <a:rPr lang="en-US" dirty="0" smtClean="0"/>
              <a:t>This option uses our migrations</a:t>
            </a:r>
          </a:p>
          <a:p>
            <a:r>
              <a:rPr lang="en-US" dirty="0" smtClean="0"/>
              <a:t>Custom migrations</a:t>
            </a:r>
          </a:p>
          <a:p>
            <a:pPr lvl="1"/>
            <a:r>
              <a:rPr lang="en-US" dirty="0" smtClean="0"/>
              <a:t>Implement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IDatabaseInitializer</a:t>
            </a:r>
            <a:r>
              <a:rPr lang="en-US" dirty="0" smtClean="0"/>
              <a:t> for custom migration strategy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Migration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enable code first migrations</a:t>
            </a:r>
          </a:p>
          <a:p>
            <a:r>
              <a:rPr lang="en-US" dirty="0" smtClean="0"/>
              <a:t>Second, we need to tell to Entity Framework to use our migrations with code (</a:t>
            </a:r>
            <a:r>
              <a:rPr lang="en-US" noProof="1" smtClean="0"/>
              <a:t>or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noProof="1" smtClean="0"/>
              <a:t>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can configure automatic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Code First Migrations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37965" y="3124200"/>
            <a:ext cx="999254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Database.SetInitializer(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MigrateDatabaseToLatestVersion&lt;ForumContext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Configuration&gt;());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137964" y="4767716"/>
            <a:ext cx="999254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Configuration()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this.AutomaticMigrationsEnabled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this.AutomaticMigrationDataLossAllowed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4648200"/>
            <a:ext cx="3733801" cy="971250"/>
          </a:xfrm>
          <a:prstGeom prst="wedgeRoundRectCallout">
            <a:avLst>
              <a:gd name="adj1" fmla="val -62602"/>
              <a:gd name="adj2" fmla="val 570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will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allow us to delete or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1991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a migration we can seed the database with some data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Seed()</a:t>
            </a:r>
            <a:r>
              <a:rPr lang="en-US" dirty="0" smtClean="0"/>
              <a:t> 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method will be run after each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the Database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2561779"/>
            <a:ext cx="10518776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Seed(ForumContext context)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This method will be called after migrating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latest version.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You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use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DbSet&lt;T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&gt;.AddOrUpdate() helper extension method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avoid creating duplicate seed data. E.g.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context.Tags.AddOrUpdate(t =&gt; t.Text, new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 { Text =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</a:t>
            </a:r>
            <a:r>
              <a:rPr lang="bg-BG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context.SaveChanges();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9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1.bp.blogspot.com/-KMHr4WmKBc0/UCsfMroaNKI/AAAAAAAAAKk/gBT1mL8pU5A/s1600/4Wildebeest+migration+animal+facts+African+photo+safari+Masai+mara+safari+wildebeest+migration+Masai+mara+national+park+Kenya+amazing+beautiful+wildebeest+animal+phot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04" y="1143000"/>
            <a:ext cx="5301088" cy="3449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Modeling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EF supports three modeling workflows: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 First</a:t>
            </a:r>
          </a:p>
          <a:p>
            <a:pPr lvl="2"/>
            <a:r>
              <a:rPr lang="en-US" dirty="0" smtClean="0"/>
              <a:t>Create models from existing</a:t>
            </a:r>
            <a:br>
              <a:rPr lang="en-US" dirty="0" smtClean="0"/>
            </a:br>
            <a:r>
              <a:rPr lang="en-US" dirty="0" smtClean="0"/>
              <a:t>DB schema (DB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C# classes)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Model 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Create models in the EF designer in VS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Write models and combine them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(C# classes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DB)</a:t>
            </a:r>
          </a:p>
        </p:txBody>
      </p:sp>
      <p:pic>
        <p:nvPicPr>
          <p:cNvPr id="1026" name="Picture 2" descr="Entity Framework Development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40103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186" y="4925704"/>
            <a:ext cx="9959128" cy="820600"/>
          </a:xfrm>
        </p:spPr>
        <p:txBody>
          <a:bodyPr/>
          <a:lstStyle/>
          <a:p>
            <a:r>
              <a:rPr lang="en-US" dirty="0"/>
              <a:t>Configure Mappings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5288" y="5754968"/>
            <a:ext cx="10586924" cy="719034"/>
          </a:xfrm>
        </p:spPr>
        <p:txBody>
          <a:bodyPr/>
          <a:lstStyle/>
          <a:p>
            <a:r>
              <a:rPr lang="en-US" dirty="0" smtClean="0"/>
              <a:t>Using Data Annotations and EF Fluent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48" y="838200"/>
            <a:ext cx="3810000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3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Framework respects mapping details from two sources: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 annotation attributes </a:t>
            </a:r>
            <a:r>
              <a:rPr lang="en-US" dirty="0" smtClean="0"/>
              <a:t>in the models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[MaxLength]</a:t>
            </a:r>
            <a:endParaRPr lang="en-US" dirty="0" smtClean="0"/>
          </a:p>
          <a:p>
            <a:pPr lvl="2"/>
            <a:r>
              <a:rPr lang="en-US" dirty="0" smtClean="0"/>
              <a:t>Can be reused for validation purposes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Fluent API </a:t>
            </a:r>
            <a:r>
              <a:rPr lang="en-US" dirty="0" smtClean="0"/>
              <a:t>code mapping configuration</a:t>
            </a:r>
          </a:p>
          <a:p>
            <a:pPr lvl="2"/>
            <a:r>
              <a:rPr lang="en-US" dirty="0" smtClean="0"/>
              <a:t>By overriding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lvl="2"/>
            <a:r>
              <a:rPr lang="en-US" dirty="0" smtClean="0"/>
              <a:t>By using custom configuration classes</a:t>
            </a:r>
          </a:p>
          <a:p>
            <a:r>
              <a:rPr lang="en-US" dirty="0" smtClean="0"/>
              <a:t>Use one approach or the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Mappings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648200"/>
            <a:ext cx="3634483" cy="1671675"/>
          </a:xfrm>
          <a:prstGeom prst="roundRect">
            <a:avLst>
              <a:gd name="adj" fmla="val 63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778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There is a bunch of data annotation attributes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System.ComponentModel.DataAnnotations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Specify the primary key of the table: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For validation: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[StringLength]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[MinLength]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Schema: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[Column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ComplexType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ConcurrencyCheck], [Timestamp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InverseProperty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DatabaseGenerated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NotMapped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EF 6 supports custom attributes by using custom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Fluent API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ModelBuilder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935660"/>
            <a:ext cx="7352181" cy="2633269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6" name="Picture 2" descr="https://simplybook.me/common/images/simplybook/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710052"/>
            <a:ext cx="2057400" cy="17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 </a:t>
            </a:r>
            <a:r>
              <a:rPr lang="en-US" dirty="0" smtClean="0"/>
              <a:t>Fluent API for Mappings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overriding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noProof="1" smtClean="0"/>
              <a:t>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/>
              <a:t> we can specify mapping configurations: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4836" y="2438400"/>
            <a:ext cx="1089977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OnModelCreating(DbModelBuilder modelBuilder)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.HasKey(x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x.TagId);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=&gt;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IsUnicode(true);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HasMaxLength(255);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IsFixedLength();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base.OnModelCreating(modelBuilder);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several cascade delete</a:t>
            </a:r>
            <a:br>
              <a:rPr lang="en-US" dirty="0" smtClean="0"/>
            </a:br>
            <a:r>
              <a:rPr lang="en-US" dirty="0" smtClean="0"/>
              <a:t>paths, EF throws an exception</a:t>
            </a:r>
          </a:p>
          <a:p>
            <a:r>
              <a:rPr lang="en-US" dirty="0" smtClean="0"/>
              <a:t>Two solutions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Remove default cascade delete convention globally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Manually configure the relation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Cascade Delete Issue with Fluent API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223124"/>
            <a:ext cx="5062622" cy="1270155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2" y="3650159"/>
            <a:ext cx="9982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modelBuilder.Conventions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.Remove&lt;OneToManyCascadeDeleteConvention&gt;();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89012" y="5032285"/>
            <a:ext cx="9982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HasMany(u =&gt; u.Answers)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WithRequired(a =&gt; a.User)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WillCascadeOnDelete(false);</a:t>
            </a:r>
          </a:p>
        </p:txBody>
      </p:sp>
    </p:spTree>
    <p:extLst>
      <p:ext uri="{BB962C8B-B14F-4D97-AF65-F5344CB8AC3E}">
        <p14:creationId xmlns:p14="http://schemas.microsoft.com/office/powerpoint/2010/main" val="24298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several cascade delete</a:t>
            </a:r>
            <a:br>
              <a:rPr lang="en-US" dirty="0" smtClean="0"/>
            </a:br>
            <a:r>
              <a:rPr lang="en-US" dirty="0" smtClean="0"/>
              <a:t>paths, EF throws an exception</a:t>
            </a:r>
          </a:p>
          <a:p>
            <a:r>
              <a:rPr lang="en-US" dirty="0" smtClean="0"/>
              <a:t>Two solutions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Remove default cascade delete convention globally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Manually configure the relation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Cascade Delete Issue with Fluent API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223124"/>
            <a:ext cx="5062622" cy="1270155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2" y="3650159"/>
            <a:ext cx="9982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modelBuilder.Conventions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.Remove&lt;OneToManyCascadeDeleteConvention&gt;();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89012" y="5032285"/>
            <a:ext cx="9982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HasMany(u =&gt; u.Answers)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WithRequired(a =&gt; a.User)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WillCascadeOnDelete(false);</a:t>
            </a:r>
          </a:p>
        </p:txBody>
      </p:sp>
    </p:spTree>
    <p:extLst>
      <p:ext uri="{BB962C8B-B14F-4D97-AF65-F5344CB8AC3E}">
        <p14:creationId xmlns:p14="http://schemas.microsoft.com/office/powerpoint/2010/main" val="32580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EF does not properly recognize the relation</a:t>
            </a:r>
          </a:p>
          <a:p>
            <a:pPr lvl="1"/>
            <a:r>
              <a:rPr lang="en-US" dirty="0" smtClean="0"/>
              <a:t>E.g. we want a User to have many friends (other users)</a:t>
            </a:r>
          </a:p>
          <a:p>
            <a:pPr lvl="1"/>
            <a:r>
              <a:rPr lang="en-US" dirty="0" smtClean="0"/>
              <a:t>We have to manually map the relation to a many-to-many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Setting Many-to-Many Relation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276600"/>
            <a:ext cx="9982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.HasMany(u =&gt; u.Friends)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.WithMany()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.Map(m =&gt;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m.MapLeftKey("UserId");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m.MapRightKey("FriendId");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m.ToTable("UserFriends");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</p:txBody>
      </p:sp>
    </p:spTree>
    <p:extLst>
      <p:ext uri="{BB962C8B-B14F-4D97-AF65-F5344CB8AC3E}">
        <p14:creationId xmlns:p14="http://schemas.microsoft.com/office/powerpoint/2010/main" val="14478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Fluent API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.Entity()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Table Name,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Inheritance Hierarchies, Complex Types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Entity -&gt; Multiple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Table -&gt; Multiple Entities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Specify Key (including Composite Keys)</a:t>
            </a:r>
          </a:p>
          <a:p>
            <a:pPr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.Property()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Attributes (and Validation)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Column Name, Type, Order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Relationships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EF: Configure Mappings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79" y="1435359"/>
            <a:ext cx="8286538" cy="2967920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6146" name="Picture 2" descr="http://absolu-consulting.fr/pics/relationclients.absolu-consul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209800"/>
            <a:ext cx="2362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41953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models as database </a:t>
            </a:r>
            <a:r>
              <a:rPr lang="en-US" dirty="0" smtClean="0"/>
              <a:t>tables and then generate code (models) from them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683"/>
          <a:stretch/>
        </p:blipFill>
        <p:spPr>
          <a:xfrm>
            <a:off x="1751012" y="3088036"/>
            <a:ext cx="2002888" cy="3199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3134762" y="2438400"/>
            <a:ext cx="914400" cy="9906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903558" y="4459941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98" y="321713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48" y="3217130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6922546" y="4510725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Document 8">
            <a:hlinkClick r:id="" action="ppaction://noaction" highlightClick="1"/>
          </p:cNvPr>
          <p:cNvSpPr/>
          <p:nvPr/>
        </p:nvSpPr>
        <p:spPr>
          <a:xfrm>
            <a:off x="5942332" y="2452375"/>
            <a:ext cx="1218880" cy="900426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9435382" y="2362200"/>
            <a:ext cx="1535830" cy="1111623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8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9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Entity Framework Code First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40776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10025781" y="1795182"/>
            <a:ext cx="1045871" cy="109145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146945" y="5290991"/>
            <a:ext cx="4462067" cy="3964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2610155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65" y="1734669"/>
            <a:ext cx="2611999" cy="3272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128061" y="3364378"/>
            <a:ext cx="823351" cy="3358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2817812" y="1795182"/>
            <a:ext cx="1356543" cy="874059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6848376" y="1324042"/>
            <a:ext cx="1603901" cy="1191116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</a:p>
        </p:txBody>
      </p:sp>
    </p:spTree>
    <p:extLst>
      <p:ext uri="{BB962C8B-B14F-4D97-AF65-F5344CB8AC3E}">
        <p14:creationId xmlns:p14="http://schemas.microsoft.com/office/powerpoint/2010/main" val="40922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Modeling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62" y="2618246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27" y="2802872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223228" y="3413964"/>
            <a:ext cx="2619416" cy="1682382"/>
          </a:xfrm>
          <a:prstGeom prst="rightArrow">
            <a:avLst>
              <a:gd name="adj1" fmla="val 56490"/>
              <a:gd name="adj2" fmla="val 467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Configuration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5035463" y="1433277"/>
            <a:ext cx="2302566" cy="1003168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DbContext &amp; ModelBuilder 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1561362" y="1433276"/>
            <a:ext cx="1752600" cy="1184970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058006" y="3730972"/>
            <a:ext cx="2092260" cy="1048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needed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9141393" y="1422545"/>
            <a:ext cx="1067820" cy="93965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Code First?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without having to define mappings in </a:t>
            </a:r>
            <a:r>
              <a:rPr lang="en-US" dirty="0" smtClean="0"/>
              <a:t>XML or create database models</a:t>
            </a:r>
          </a:p>
          <a:p>
            <a:r>
              <a:rPr lang="en-US" dirty="0"/>
              <a:t>Define objects in </a:t>
            </a:r>
            <a:r>
              <a:rPr lang="en-US" dirty="0" smtClean="0"/>
              <a:t>POCO</a:t>
            </a:r>
          </a:p>
          <a:p>
            <a:pPr lvl="1"/>
            <a:r>
              <a:rPr lang="en-US" dirty="0" smtClean="0"/>
              <a:t>Reuse these models and their attributes</a:t>
            </a:r>
            <a:endParaRPr lang="en-US" dirty="0"/>
          </a:p>
          <a:p>
            <a:r>
              <a:rPr lang="en-US" dirty="0"/>
              <a:t>No base classes required</a:t>
            </a:r>
          </a:p>
          <a:p>
            <a:r>
              <a:rPr lang="en-US" dirty="0"/>
              <a:t>Enables database persistence with no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Can use automatic migrations</a:t>
            </a:r>
            <a:endParaRPr lang="en-US" dirty="0"/>
          </a:p>
          <a:p>
            <a:r>
              <a:rPr lang="en-US" dirty="0" smtClean="0"/>
              <a:t>Can use data annotations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  <a:r>
              <a:rPr lang="en-US" dirty="0" smtClean="0"/>
              <a:t>, etc.)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Main Parts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9959128" cy="719034"/>
          </a:xfrm>
        </p:spPr>
        <p:txBody>
          <a:bodyPr/>
          <a:lstStyle/>
          <a:p>
            <a:r>
              <a:rPr lang="en-US" dirty="0" smtClean="0"/>
              <a:t>Domain Classes, DbContext and DbSet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143000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86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normal C# classes (POCO)</a:t>
            </a:r>
            <a:endParaRPr lang="en-US" dirty="0"/>
          </a:p>
          <a:p>
            <a:pPr lvl="1"/>
            <a:r>
              <a:rPr lang="en-US" dirty="0" smtClean="0"/>
              <a:t>May contain navigation properties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Recommended to be in a separate class library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618024"/>
            <a:ext cx="103632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PostAnswer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PostAnswerId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Post Post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170612" y="2912198"/>
            <a:ext cx="2057400" cy="533745"/>
          </a:xfrm>
          <a:prstGeom prst="wedgeRoundRectCallout">
            <a:avLst>
              <a:gd name="adj1" fmla="val -69419"/>
              <a:gd name="adj2" fmla="val 626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5612" y="4124918"/>
            <a:ext cx="1995600" cy="590818"/>
          </a:xfrm>
          <a:prstGeom prst="wedgeRoundRectCallout">
            <a:avLst>
              <a:gd name="adj1" fmla="val -75506"/>
              <a:gd name="adj2" fmla="val 3244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865812" y="5334000"/>
            <a:ext cx="2943599" cy="601349"/>
          </a:xfrm>
          <a:prstGeom prst="wedgeRoundRectCallout">
            <a:avLst>
              <a:gd name="adj1" fmla="val -60433"/>
              <a:gd name="adj2" fmla="val -558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036010" y="5451144"/>
            <a:ext cx="3296402" cy="533399"/>
          </a:xfrm>
          <a:prstGeom prst="wedgeRoundRectCallout">
            <a:avLst>
              <a:gd name="adj1" fmla="val -13486"/>
              <a:gd name="adj2" fmla="val -795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Virtual for lazy loading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1738</Words>
  <Application>Microsoft Office PowerPoint</Application>
  <PresentationFormat>Custom</PresentationFormat>
  <Paragraphs>403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Entity Framework: Code First</vt:lpstr>
      <vt:lpstr>Table of Contents</vt:lpstr>
      <vt:lpstr>EF Modeling Workflows</vt:lpstr>
      <vt:lpstr>Database First Modeling Workflow</vt:lpstr>
      <vt:lpstr>Model First Modeling Workflow</vt:lpstr>
      <vt:lpstr>Code First Modeling Workflow</vt:lpstr>
      <vt:lpstr>Why Use Code First?</vt:lpstr>
      <vt:lpstr>Code First Main Parts</vt:lpstr>
      <vt:lpstr>Domain Classes (Models)</vt:lpstr>
      <vt:lpstr>Domain Classes (Models) (2)</vt:lpstr>
      <vt:lpstr>Creating Domain Classes (Models)</vt:lpstr>
      <vt:lpstr>The DbContext Class</vt:lpstr>
      <vt:lpstr>DbSet Type</vt:lpstr>
      <vt:lpstr>Defining DbContext Class – Example</vt:lpstr>
      <vt:lpstr>Creating DbContext</vt:lpstr>
      <vt:lpstr>CRUD Operations with EF Code First</vt:lpstr>
      <vt:lpstr>CRUD Operations with EF Code First</vt:lpstr>
      <vt:lpstr>Where is My Data?</vt:lpstr>
      <vt:lpstr>How to Connect to SQL Server?</vt:lpstr>
      <vt:lpstr>Database Connection Workflow</vt:lpstr>
      <vt:lpstr>Connecting to LocalDB in Visual Studio</vt:lpstr>
      <vt:lpstr>Change Database Connection</vt:lpstr>
      <vt:lpstr>Using Code EF First Migrations</vt:lpstr>
      <vt:lpstr>Changes in Domain Classes</vt:lpstr>
      <vt:lpstr>Code First Migrations</vt:lpstr>
      <vt:lpstr>Database Migration Strategies</vt:lpstr>
      <vt:lpstr>Use Code First Migrations</vt:lpstr>
      <vt:lpstr>Seeding the Database</vt:lpstr>
      <vt:lpstr>Code First Migrations</vt:lpstr>
      <vt:lpstr>Configure Mappings</vt:lpstr>
      <vt:lpstr>Configure Mappings</vt:lpstr>
      <vt:lpstr>Data Annotations</vt:lpstr>
      <vt:lpstr>Entity Framework Fluent API</vt:lpstr>
      <vt:lpstr>EF Fluent API for Mappings</vt:lpstr>
      <vt:lpstr>Solving Cascade Delete Issue with Fluent API</vt:lpstr>
      <vt:lpstr>Solving Cascade Delete Issue with Fluent API</vt:lpstr>
      <vt:lpstr>Manually Setting Many-to-Many Relation</vt:lpstr>
      <vt:lpstr>EF Fluent API Configurations</vt:lpstr>
      <vt:lpstr>EF: Configure Mappings</vt:lpstr>
      <vt:lpstr>Entity Framework Code First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2015-07-20T13:01:34Z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